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1" r:id="rId5"/>
    <p:sldId id="287" r:id="rId6"/>
    <p:sldId id="277" r:id="rId7"/>
    <p:sldId id="260" r:id="rId8"/>
    <p:sldId id="282" r:id="rId9"/>
    <p:sldId id="257" r:id="rId10"/>
    <p:sldId id="283" r:id="rId11"/>
    <p:sldId id="285" r:id="rId12"/>
    <p:sldId id="264" r:id="rId13"/>
    <p:sldId id="267" r:id="rId14"/>
    <p:sldId id="289" r:id="rId15"/>
    <p:sldId id="286" r:id="rId16"/>
    <p:sldId id="296" r:id="rId17"/>
    <p:sldId id="297" r:id="rId18"/>
    <p:sldId id="298" r:id="rId19"/>
    <p:sldId id="299" r:id="rId20"/>
    <p:sldId id="300" r:id="rId21"/>
    <p:sldId id="301" r:id="rId22"/>
    <p:sldId id="290" r:id="rId23"/>
    <p:sldId id="288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B2B41"/>
    <a:srgbClr val="FF0066"/>
    <a:srgbClr val="114263"/>
    <a:srgbClr val="FF3300"/>
    <a:srgbClr val="00FFFF"/>
    <a:srgbClr val="990099"/>
    <a:srgbClr val="CC00CC"/>
    <a:srgbClr val="B2606E"/>
    <a:srgbClr val="0D3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703" autoAdjust="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ant barla" userId="db6c0b09949332f8" providerId="LiveId" clId="{5C111F1D-76E7-4C18-8186-8A8ECA8929F3}"/>
    <pc:docChg chg="undo custSel modSld">
      <pc:chgData name="prasant barla" userId="db6c0b09949332f8" providerId="LiveId" clId="{5C111F1D-76E7-4C18-8186-8A8ECA8929F3}" dt="2023-03-22T05:20:44.036" v="431" actId="20577"/>
      <pc:docMkLst>
        <pc:docMk/>
      </pc:docMkLst>
      <pc:sldChg chg="modSp mod">
        <pc:chgData name="prasant barla" userId="db6c0b09949332f8" providerId="LiveId" clId="{5C111F1D-76E7-4C18-8186-8A8ECA8929F3}" dt="2023-03-22T05:20:44.036" v="431" actId="20577"/>
        <pc:sldMkLst>
          <pc:docMk/>
          <pc:sldMk cId="1077816120" sldId="260"/>
        </pc:sldMkLst>
        <pc:spChg chg="mod">
          <ac:chgData name="prasant barla" userId="db6c0b09949332f8" providerId="LiveId" clId="{5C111F1D-76E7-4C18-8186-8A8ECA8929F3}" dt="2023-03-22T04:51:22.403" v="426" actId="2711"/>
          <ac:spMkLst>
            <pc:docMk/>
            <pc:sldMk cId="1077816120" sldId="260"/>
            <ac:spMk id="6" creationId="{6FFFB88D-C4C2-4A6B-83BC-445A121B9497}"/>
          </ac:spMkLst>
        </pc:spChg>
        <pc:spChg chg="mod">
          <ac:chgData name="prasant barla" userId="db6c0b09949332f8" providerId="LiveId" clId="{5C111F1D-76E7-4C18-8186-8A8ECA8929F3}" dt="2023-03-22T04:52:39.848" v="430" actId="14838"/>
          <ac:spMkLst>
            <pc:docMk/>
            <pc:sldMk cId="1077816120" sldId="260"/>
            <ac:spMk id="10" creationId="{505E499B-2808-4507-ADFD-128CE225E29C}"/>
          </ac:spMkLst>
        </pc:spChg>
        <pc:spChg chg="mod">
          <ac:chgData name="prasant barla" userId="db6c0b09949332f8" providerId="LiveId" clId="{5C111F1D-76E7-4C18-8186-8A8ECA8929F3}" dt="2023-03-22T05:20:44.036" v="431" actId="20577"/>
          <ac:spMkLst>
            <pc:docMk/>
            <pc:sldMk cId="1077816120" sldId="260"/>
            <ac:spMk id="11" creationId="{9AB55DD1-F334-4B5C-97DA-0A4CBFDCF23F}"/>
          </ac:spMkLst>
        </pc:spChg>
      </pc:sldChg>
      <pc:sldChg chg="modSp">
        <pc:chgData name="prasant barla" userId="db6c0b09949332f8" providerId="LiveId" clId="{5C111F1D-76E7-4C18-8186-8A8ECA8929F3}" dt="2023-03-22T04:51:05.693" v="425" actId="2711"/>
        <pc:sldMkLst>
          <pc:docMk/>
          <pc:sldMk cId="2366578218" sldId="277"/>
        </pc:sldMkLst>
        <pc:spChg chg="mod">
          <ac:chgData name="prasant barla" userId="db6c0b09949332f8" providerId="LiveId" clId="{5C111F1D-76E7-4C18-8186-8A8ECA8929F3}" dt="2023-03-22T04:51:05.693" v="425" actId="2711"/>
          <ac:spMkLst>
            <pc:docMk/>
            <pc:sldMk cId="2366578218" sldId="277"/>
            <ac:spMk id="12" creationId="{A6AB5563-AD44-4883-8D3E-93E27EEDAA40}"/>
          </ac:spMkLst>
        </pc:spChg>
      </pc:sldChg>
      <pc:sldChg chg="delSp mod delAnim">
        <pc:chgData name="prasant barla" userId="db6c0b09949332f8" providerId="LiveId" clId="{5C111F1D-76E7-4C18-8186-8A8ECA8929F3}" dt="2023-03-22T04:29:36.032" v="0" actId="478"/>
        <pc:sldMkLst>
          <pc:docMk/>
          <pc:sldMk cId="1725568416" sldId="281"/>
        </pc:sldMkLst>
        <pc:picChg chg="del">
          <ac:chgData name="prasant barla" userId="db6c0b09949332f8" providerId="LiveId" clId="{5C111F1D-76E7-4C18-8186-8A8ECA8929F3}" dt="2023-03-22T04:29:36.032" v="0" actId="478"/>
          <ac:picMkLst>
            <pc:docMk/>
            <pc:sldMk cId="1725568416" sldId="281"/>
            <ac:picMk id="8" creationId="{5D3427E5-C0F4-4C79-8FE8-8BAD6BBE292E}"/>
          </ac:picMkLst>
        </pc:picChg>
      </pc:sldChg>
      <pc:sldChg chg="delSp mod delAnim">
        <pc:chgData name="prasant barla" userId="db6c0b09949332f8" providerId="LiveId" clId="{5C111F1D-76E7-4C18-8186-8A8ECA8929F3}" dt="2023-03-22T04:31:12.266" v="5" actId="478"/>
        <pc:sldMkLst>
          <pc:docMk/>
          <pc:sldMk cId="2118823178" sldId="283"/>
        </pc:sldMkLst>
        <pc:picChg chg="del">
          <ac:chgData name="prasant barla" userId="db6c0b09949332f8" providerId="LiveId" clId="{5C111F1D-76E7-4C18-8186-8A8ECA8929F3}" dt="2023-03-22T04:31:02.237" v="1" actId="478"/>
          <ac:picMkLst>
            <pc:docMk/>
            <pc:sldMk cId="2118823178" sldId="283"/>
            <ac:picMk id="3" creationId="{08B61314-F2AC-4988-9C61-332F687BEFEA}"/>
          </ac:picMkLst>
        </pc:picChg>
        <pc:picChg chg="del">
          <ac:chgData name="prasant barla" userId="db6c0b09949332f8" providerId="LiveId" clId="{5C111F1D-76E7-4C18-8186-8A8ECA8929F3}" dt="2023-03-22T04:31:09.735" v="4" actId="478"/>
          <ac:picMkLst>
            <pc:docMk/>
            <pc:sldMk cId="2118823178" sldId="283"/>
            <ac:picMk id="20" creationId="{4A4AA9D4-FC66-49F5-90B0-543F1F97AC27}"/>
          </ac:picMkLst>
        </pc:picChg>
        <pc:picChg chg="del">
          <ac:chgData name="prasant barla" userId="db6c0b09949332f8" providerId="LiveId" clId="{5C111F1D-76E7-4C18-8186-8A8ECA8929F3}" dt="2023-03-22T04:31:07.642" v="3" actId="478"/>
          <ac:picMkLst>
            <pc:docMk/>
            <pc:sldMk cId="2118823178" sldId="283"/>
            <ac:picMk id="25" creationId="{22773A2C-BE7C-4096-80E0-4D6B2731ED91}"/>
          </ac:picMkLst>
        </pc:picChg>
        <pc:picChg chg="del">
          <ac:chgData name="prasant barla" userId="db6c0b09949332f8" providerId="LiveId" clId="{5C111F1D-76E7-4C18-8186-8A8ECA8929F3}" dt="2023-03-22T04:31:04.627" v="2" actId="478"/>
          <ac:picMkLst>
            <pc:docMk/>
            <pc:sldMk cId="2118823178" sldId="283"/>
            <ac:picMk id="27" creationId="{FA5BD58E-49E2-4E49-8E1C-18CC1DC27E96}"/>
          </ac:picMkLst>
        </pc:picChg>
        <pc:picChg chg="del">
          <ac:chgData name="prasant barla" userId="db6c0b09949332f8" providerId="LiveId" clId="{5C111F1D-76E7-4C18-8186-8A8ECA8929F3}" dt="2023-03-22T04:31:12.266" v="5" actId="478"/>
          <ac:picMkLst>
            <pc:docMk/>
            <pc:sldMk cId="2118823178" sldId="283"/>
            <ac:picMk id="29" creationId="{C108C668-C61E-4F81-BB3B-89B427C532AE}"/>
          </ac:picMkLst>
        </pc:picChg>
      </pc:sldChg>
      <pc:sldChg chg="addSp delSp modSp mod modAnim">
        <pc:chgData name="prasant barla" userId="db6c0b09949332f8" providerId="LiveId" clId="{5C111F1D-76E7-4C18-8186-8A8ECA8929F3}" dt="2023-03-22T04:50:25.423" v="424"/>
        <pc:sldMkLst>
          <pc:docMk/>
          <pc:sldMk cId="2812382322" sldId="287"/>
        </pc:sldMkLst>
        <pc:spChg chg="mod">
          <ac:chgData name="prasant barla" userId="db6c0b09949332f8" providerId="LiveId" clId="{5C111F1D-76E7-4C18-8186-8A8ECA8929F3}" dt="2023-03-22T04:33:45.585" v="33" actId="1076"/>
          <ac:spMkLst>
            <pc:docMk/>
            <pc:sldMk cId="2812382322" sldId="287"/>
            <ac:spMk id="2" creationId="{28BAA8DA-C40B-4AB9-9407-30FB70335152}"/>
          </ac:spMkLst>
        </pc:spChg>
        <pc:spChg chg="add mod">
          <ac:chgData name="prasant barla" userId="db6c0b09949332f8" providerId="LiveId" clId="{5C111F1D-76E7-4C18-8186-8A8ECA8929F3}" dt="2023-03-22T04:48:25.819" v="411" actId="1076"/>
          <ac:spMkLst>
            <pc:docMk/>
            <pc:sldMk cId="2812382322" sldId="287"/>
            <ac:spMk id="6" creationId="{6A9CFCD2-4724-D51F-5107-5CE2D17E0150}"/>
          </ac:spMkLst>
        </pc:spChg>
        <pc:spChg chg="mod">
          <ac:chgData name="prasant barla" userId="db6c0b09949332f8" providerId="LiveId" clId="{5C111F1D-76E7-4C18-8186-8A8ECA8929F3}" dt="2023-03-22T04:42:06.664" v="282" actId="14100"/>
          <ac:spMkLst>
            <pc:docMk/>
            <pc:sldMk cId="2812382322" sldId="287"/>
            <ac:spMk id="9" creationId="{B576E978-A841-4A4F-B153-CC369D9391D3}"/>
          </ac:spMkLst>
        </pc:spChg>
        <pc:spChg chg="mod">
          <ac:chgData name="prasant barla" userId="db6c0b09949332f8" providerId="LiveId" clId="{5C111F1D-76E7-4C18-8186-8A8ECA8929F3}" dt="2023-03-22T04:42:06.664" v="282" actId="14100"/>
          <ac:spMkLst>
            <pc:docMk/>
            <pc:sldMk cId="2812382322" sldId="287"/>
            <ac:spMk id="11" creationId="{927C3783-B800-4093-BB0D-D5AEF08C3B59}"/>
          </ac:spMkLst>
        </pc:spChg>
        <pc:spChg chg="mod">
          <ac:chgData name="prasant barla" userId="db6c0b09949332f8" providerId="LiveId" clId="{5C111F1D-76E7-4C18-8186-8A8ECA8929F3}" dt="2023-03-22T04:48:11.873" v="410" actId="2711"/>
          <ac:spMkLst>
            <pc:docMk/>
            <pc:sldMk cId="2812382322" sldId="287"/>
            <ac:spMk id="12" creationId="{B28A8D9C-5123-4D2B-9272-016EF90E0E50}"/>
          </ac:spMkLst>
        </pc:spChg>
        <pc:grpChg chg="mod">
          <ac:chgData name="prasant barla" userId="db6c0b09949332f8" providerId="LiveId" clId="{5C111F1D-76E7-4C18-8186-8A8ECA8929F3}" dt="2023-03-22T04:42:06.664" v="282" actId="14100"/>
          <ac:grpSpMkLst>
            <pc:docMk/>
            <pc:sldMk cId="2812382322" sldId="287"/>
            <ac:grpSpMk id="4" creationId="{EB664AAE-5AE9-41D7-8346-002B9F445323}"/>
          </ac:grpSpMkLst>
        </pc:grpChg>
        <pc:picChg chg="add mod">
          <ac:chgData name="prasant barla" userId="db6c0b09949332f8" providerId="LiveId" clId="{5C111F1D-76E7-4C18-8186-8A8ECA8929F3}" dt="2023-03-22T04:48:39.110" v="413" actId="1076"/>
          <ac:picMkLst>
            <pc:docMk/>
            <pc:sldMk cId="2812382322" sldId="287"/>
            <ac:picMk id="3" creationId="{17234920-3AD7-1CE8-7B31-FCBD932402DF}"/>
          </ac:picMkLst>
        </pc:picChg>
        <pc:picChg chg="add mod">
          <ac:chgData name="prasant barla" userId="db6c0b09949332f8" providerId="LiveId" clId="{5C111F1D-76E7-4C18-8186-8A8ECA8929F3}" dt="2023-03-22T04:48:33.413" v="412" actId="1076"/>
          <ac:picMkLst>
            <pc:docMk/>
            <pc:sldMk cId="2812382322" sldId="287"/>
            <ac:picMk id="5" creationId="{0BE26A6A-83AB-DCBF-E183-C1C9F2F0D7DC}"/>
          </ac:picMkLst>
        </pc:picChg>
        <pc:picChg chg="add del mod">
          <ac:chgData name="prasant barla" userId="db6c0b09949332f8" providerId="LiveId" clId="{5C111F1D-76E7-4C18-8186-8A8ECA8929F3}" dt="2023-03-22T04:42:08.570" v="283"/>
          <ac:picMkLst>
            <pc:docMk/>
            <pc:sldMk cId="2812382322" sldId="287"/>
            <ac:picMk id="1026" creationId="{55CAF860-8ADA-E078-B1C4-33B2E54B7E7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bbest.com/2015/06/28/feel-the-fear-and-lean-into-conflict-anyway-in-business-and-at-wor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fire-safety-png/download/48042" TargetMode="External"/><Relationship Id="rId7" Type="http://schemas.openxmlformats.org/officeDocument/2006/relationships/hyperlink" Target="https://freepngimg.com/png/5592-business-woman-girl-png-imag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eeting-png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essbooks.bccampus.ca/technicalwriting/chapter/2-models-for-understanding-team-dynamics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eeting-png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essbooks.bccampus.ca/technicalwriting/chapter/2-models-for-understanding-team-dynamics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eeting-png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essbooks.bccampus.ca/technicalwriting/chapter/2-models-for-understanding-team-dynamics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eeting-png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essbooks.bccampus.ca/technicalwriting/chapter/2-models-for-understanding-team-dynamics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eeting-png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essbooks.bccampus.ca/technicalwriting/chapter/2-models-for-understanding-team-dynamics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eeting-png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essbooks.bccampus.ca/technicalwriting/chapter/2-models-for-understanding-team-dynamics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umday.com/2012/05/religion-is-major-factor-in-conflict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hyperlink" Target="http://fleet-feet.deviantart.com/art/Wrench-Conflict-26000304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en/business-businessman-business-woman-129633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CA9B156-6EEB-4A55-9821-C88984AC5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473844" cy="68580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6566" y="192735"/>
            <a:ext cx="5515433" cy="2438234"/>
          </a:xfrm>
        </p:spPr>
        <p:txBody>
          <a:bodyPr/>
          <a:lstStyle/>
          <a:p>
            <a:r>
              <a:rPr lang="en-US" dirty="0"/>
              <a:t>Organizational Conflict &amp; Management.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By</a:t>
            </a:r>
          </a:p>
          <a:p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Prasant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Barla</a:t>
            </a:r>
            <a:endParaRPr lang="en-US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ial view of spiral staircase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1457747"/>
            <a:ext cx="5005614" cy="8229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Causes of Conflict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343" y="2732614"/>
            <a:ext cx="5005614" cy="1005840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Communicational Aspect Of Conflict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Behavioral Aspect Of Conflict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Structural Aspect Of Conflict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girl with headphones, backpack, and stack of binders/books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Stages Of Conflict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70C61D-5EBC-4CA7-9B83-4A6D86CB4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7217" y="4984160"/>
            <a:ext cx="1824449" cy="1005840"/>
          </a:xfrm>
        </p:spPr>
        <p:txBody>
          <a:bodyPr/>
          <a:lstStyle/>
          <a:p>
            <a:r>
              <a:rPr lang="en-US" dirty="0"/>
              <a:t>Latent Conflict</a:t>
            </a:r>
            <a:endParaRPr lang="en-IN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BC211B1-3F32-4969-A193-DFB49DB6B07E}"/>
              </a:ext>
            </a:extLst>
          </p:cNvPr>
          <p:cNvSpPr txBox="1">
            <a:spLocks/>
          </p:cNvSpPr>
          <p:nvPr/>
        </p:nvSpPr>
        <p:spPr>
          <a:xfrm>
            <a:off x="1835934" y="4984160"/>
            <a:ext cx="1824449" cy="1005840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Perceived  Conflict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0443E93-78D6-48EB-A9EB-D302DEB54DF2}"/>
              </a:ext>
            </a:extLst>
          </p:cNvPr>
          <p:cNvSpPr txBox="1">
            <a:spLocks/>
          </p:cNvSpPr>
          <p:nvPr/>
        </p:nvSpPr>
        <p:spPr>
          <a:xfrm>
            <a:off x="3836406" y="4970914"/>
            <a:ext cx="1824449" cy="1005840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Felt  Conflict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B874D59-9AEB-4CF8-8590-AA1DA21A1D5C}"/>
              </a:ext>
            </a:extLst>
          </p:cNvPr>
          <p:cNvSpPr txBox="1">
            <a:spLocks/>
          </p:cNvSpPr>
          <p:nvPr/>
        </p:nvSpPr>
        <p:spPr>
          <a:xfrm>
            <a:off x="5063238" y="4941746"/>
            <a:ext cx="1824449" cy="1005840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Manifest of Conflict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BC0F652-5A79-4859-83E3-5CA0075FA3DF}"/>
              </a:ext>
            </a:extLst>
          </p:cNvPr>
          <p:cNvSpPr txBox="1">
            <a:spLocks/>
          </p:cNvSpPr>
          <p:nvPr/>
        </p:nvSpPr>
        <p:spPr>
          <a:xfrm>
            <a:off x="7583792" y="4772090"/>
            <a:ext cx="1824449" cy="1005840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rgbClr val="002060"/>
                </a:solidFill>
              </a:rPr>
              <a:t>Conflict Aftermath</a:t>
            </a: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92076-979C-4276-8E7E-BCCFBB0B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622216" y="3089428"/>
            <a:ext cx="3637111" cy="3888420"/>
          </a:xfrm>
          <a:prstGeom prst="rect">
            <a:avLst/>
          </a:prstGeom>
        </p:spPr>
      </p:pic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779" y="460801"/>
            <a:ext cx="4995257" cy="830997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Preventive Measure</a:t>
            </a:r>
          </a:p>
        </p:txBody>
      </p:sp>
      <p:pic>
        <p:nvPicPr>
          <p:cNvPr id="27" name="Content Placeholder 79" descr="Open Book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16" name="Text Placeholder 15" descr="slide content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54558" y="1733627"/>
            <a:ext cx="7901496" cy="4248073"/>
          </a:xfrm>
          <a:ln>
            <a:solidFill>
              <a:srgbClr val="C0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just"/>
            <a:endParaRPr lang="en-US" sz="20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Establishing Common Goal</a:t>
            </a:r>
          </a:p>
          <a:p>
            <a:pPr algn="just"/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Change in Organizational Structure</a:t>
            </a:r>
          </a:p>
          <a:p>
            <a:pPr algn="just"/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Reduction in interdependence</a:t>
            </a:r>
          </a:p>
          <a:p>
            <a:pPr algn="just"/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Reduction of sharing scarce resources</a:t>
            </a:r>
          </a:p>
          <a:p>
            <a:pPr algn="just"/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Exchange of personnel</a:t>
            </a:r>
          </a:p>
          <a:p>
            <a:pPr algn="just"/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Appointment of special integrator</a:t>
            </a:r>
          </a:p>
          <a:p>
            <a:pPr algn="just"/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</a:rPr>
              <a:t>Reference to supervisor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6E668-0C2B-4F1D-BA49-58C01585A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41806" y="1417288"/>
            <a:ext cx="2619375" cy="44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5971800" cy="830997"/>
          </a:xfrm>
        </p:spPr>
        <p:txBody>
          <a:bodyPr/>
          <a:lstStyle/>
          <a:p>
            <a:r>
              <a:rPr lang="en-US" b="1" dirty="0"/>
              <a:t>Conflict Management/Resolution Techniques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0D5CB1-703C-40FF-88A7-107E486F9627}"/>
              </a:ext>
            </a:extLst>
          </p:cNvPr>
          <p:cNvSpPr/>
          <p:nvPr/>
        </p:nvSpPr>
        <p:spPr>
          <a:xfrm>
            <a:off x="1329609" y="1554851"/>
            <a:ext cx="5275377" cy="392267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B19252-DCB4-4214-BADF-71FA2E28FA4B}"/>
              </a:ext>
            </a:extLst>
          </p:cNvPr>
          <p:cNvGrpSpPr/>
          <p:nvPr/>
        </p:nvGrpSpPr>
        <p:grpSpPr>
          <a:xfrm>
            <a:off x="1373886" y="1492380"/>
            <a:ext cx="5186822" cy="3890117"/>
            <a:chOff x="3416736" y="817425"/>
            <a:chExt cx="5186822" cy="38901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85231E-EEF1-4233-8D39-787B7C3D7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416736" y="817425"/>
              <a:ext cx="5186822" cy="389011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3ACAEC1-4C6C-41B8-8E89-5EAC18498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40390" t="27102" r="32715" b="34586"/>
            <a:stretch/>
          </p:blipFill>
          <p:spPr>
            <a:xfrm>
              <a:off x="5511842" y="2017284"/>
              <a:ext cx="1394953" cy="149039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57C58E0-9432-4057-8C48-24E2A0854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3199" t="2299" r="58910" b="59590"/>
            <a:stretch/>
          </p:blipFill>
          <p:spPr>
            <a:xfrm>
              <a:off x="4087232" y="907136"/>
              <a:ext cx="1446707" cy="148257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791C3E0-15D5-4499-9740-68D3EC445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3008" t="49276" r="59529" b="13768"/>
            <a:stretch/>
          </p:blipFill>
          <p:spPr>
            <a:xfrm>
              <a:off x="4109518" y="2756425"/>
              <a:ext cx="1424421" cy="143767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C7F8178-5569-4F8D-B796-7680FA8DB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67854" t="2683" r="5412" b="59890"/>
            <a:stretch/>
          </p:blipFill>
          <p:spPr>
            <a:xfrm>
              <a:off x="6944779" y="920452"/>
              <a:ext cx="1386626" cy="145593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859BD5B-810F-4AC0-AF36-A42094B88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68583" t="50334" r="4640" b="13981"/>
            <a:stretch/>
          </p:blipFill>
          <p:spPr>
            <a:xfrm>
              <a:off x="7013555" y="2756425"/>
              <a:ext cx="1388914" cy="1388172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297B96A-56D5-498F-B24B-FD634EBA6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258910" y="3911878"/>
            <a:ext cx="4102985" cy="30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5971800" cy="830997"/>
          </a:xfrm>
        </p:spPr>
        <p:txBody>
          <a:bodyPr/>
          <a:lstStyle/>
          <a:p>
            <a:r>
              <a:rPr lang="en-US" b="1" dirty="0"/>
              <a:t>Conflict Management Techniques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5231E-EEF1-4233-8D39-787B7C3D7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96181" y="1571127"/>
            <a:ext cx="5186822" cy="3890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ACAEC1-4C6C-41B8-8E89-5EAC18498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0390" t="27102" r="32715" b="34586"/>
          <a:stretch/>
        </p:blipFill>
        <p:spPr>
          <a:xfrm>
            <a:off x="3291287" y="2770986"/>
            <a:ext cx="1394953" cy="14903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7C58E0-9432-4057-8C48-24E2A0854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199" t="2299" r="58910" b="59590"/>
          <a:stretch/>
        </p:blipFill>
        <p:spPr>
          <a:xfrm>
            <a:off x="7835189" y="1517166"/>
            <a:ext cx="1450754" cy="1406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91C3E0-15D5-4499-9740-68D3EC445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008" t="49276" r="59529" b="13768"/>
          <a:stretch/>
        </p:blipFill>
        <p:spPr>
          <a:xfrm>
            <a:off x="1888963" y="3510127"/>
            <a:ext cx="1424421" cy="14376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7F8178-5569-4F8D-B796-7680FA8DB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7854" t="2683" r="5412" b="59890"/>
          <a:stretch/>
        </p:blipFill>
        <p:spPr>
          <a:xfrm>
            <a:off x="4724224" y="1674154"/>
            <a:ext cx="1386626" cy="14559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59BD5B-810F-4AC0-AF36-A42094B884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583" t="50334" r="4640" b="13981"/>
          <a:stretch/>
        </p:blipFill>
        <p:spPr>
          <a:xfrm>
            <a:off x="4793000" y="3510127"/>
            <a:ext cx="1388914" cy="13881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97B96A-56D5-498F-B24B-FD634EBA6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862200" y="5879253"/>
            <a:ext cx="1270685" cy="953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6503B8-7BFE-49EF-8345-FB28782E4319}"/>
              </a:ext>
            </a:extLst>
          </p:cNvPr>
          <p:cNvSpPr txBox="1"/>
          <p:nvPr/>
        </p:nvSpPr>
        <p:spPr>
          <a:xfrm>
            <a:off x="6551551" y="3062541"/>
            <a:ext cx="4732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When quick decisive action is vital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On important issues where unpopular actions need implementing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On issues vital to the organization’s welfare and when you know you are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Against people who take advantage of non-competitive behavior.</a:t>
            </a:r>
            <a:endParaRPr lang="en-IN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8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5971800" cy="830997"/>
          </a:xfrm>
        </p:spPr>
        <p:txBody>
          <a:bodyPr/>
          <a:lstStyle/>
          <a:p>
            <a:r>
              <a:rPr lang="en-US" b="1" dirty="0"/>
              <a:t>Conflict Management Techniques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5231E-EEF1-4233-8D39-787B7C3D7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96181" y="1571127"/>
            <a:ext cx="5186822" cy="3890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ACAEC1-4C6C-41B8-8E89-5EAC18498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0390" t="27102" r="32715" b="34586"/>
          <a:stretch/>
        </p:blipFill>
        <p:spPr>
          <a:xfrm>
            <a:off x="3291287" y="2770986"/>
            <a:ext cx="1394953" cy="14903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7C58E0-9432-4057-8C48-24E2A0854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199" t="2299" r="58910" b="59590"/>
          <a:stretch/>
        </p:blipFill>
        <p:spPr>
          <a:xfrm>
            <a:off x="1888963" y="1698987"/>
            <a:ext cx="1450754" cy="1406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91C3E0-15D5-4499-9740-68D3EC445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008" t="49276" r="59529" b="13768"/>
          <a:stretch/>
        </p:blipFill>
        <p:spPr>
          <a:xfrm>
            <a:off x="7702613" y="1691195"/>
            <a:ext cx="1424421" cy="14376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7F8178-5569-4F8D-B796-7680FA8DB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7854" t="2683" r="5412" b="59890"/>
          <a:stretch/>
        </p:blipFill>
        <p:spPr>
          <a:xfrm>
            <a:off x="4724224" y="1674154"/>
            <a:ext cx="1386626" cy="14559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59BD5B-810F-4AC0-AF36-A42094B884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583" t="50334" r="4640" b="13981"/>
          <a:stretch/>
        </p:blipFill>
        <p:spPr>
          <a:xfrm>
            <a:off x="4793000" y="3510127"/>
            <a:ext cx="1388914" cy="13881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97B96A-56D5-498F-B24B-FD634EBA6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862200" y="5879253"/>
            <a:ext cx="1270685" cy="95301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0ADE272-E656-44AF-A69F-FCC28694DD4E}"/>
              </a:ext>
            </a:extLst>
          </p:cNvPr>
          <p:cNvSpPr/>
          <p:nvPr/>
        </p:nvSpPr>
        <p:spPr>
          <a:xfrm>
            <a:off x="6383003" y="3128873"/>
            <a:ext cx="4420081" cy="3678664"/>
          </a:xfrm>
          <a:prstGeom prst="ellipse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1C02E-FAA2-4924-8F8C-3B95A4EAB0ED}"/>
              </a:ext>
            </a:extLst>
          </p:cNvPr>
          <p:cNvSpPr txBox="1"/>
          <p:nvPr/>
        </p:nvSpPr>
        <p:spPr>
          <a:xfrm>
            <a:off x="6667130" y="3510127"/>
            <a:ext cx="4392675" cy="317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When issue is trivial, or when more important issues are pressing.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To let people cool down and regain perspective.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When gathering information supersedes immediate decision.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When other can resolve the conflict more effectively.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When resolution has no benefits.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102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5971800" cy="830997"/>
          </a:xfrm>
        </p:spPr>
        <p:txBody>
          <a:bodyPr/>
          <a:lstStyle/>
          <a:p>
            <a:r>
              <a:rPr lang="en-US" b="1" dirty="0"/>
              <a:t>Conflict Management Techniques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5231E-EEF1-4233-8D39-787B7C3D7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96181" y="1571127"/>
            <a:ext cx="5186822" cy="3890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ACAEC1-4C6C-41B8-8E89-5EAC18498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0390" t="27102" r="32715" b="34586"/>
          <a:stretch/>
        </p:blipFill>
        <p:spPr>
          <a:xfrm>
            <a:off x="3291287" y="2770986"/>
            <a:ext cx="1394953" cy="14903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7C58E0-9432-4057-8C48-24E2A0854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199" t="2299" r="58910" b="59590"/>
          <a:stretch/>
        </p:blipFill>
        <p:spPr>
          <a:xfrm>
            <a:off x="1888963" y="1698987"/>
            <a:ext cx="1450754" cy="1406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91C3E0-15D5-4499-9740-68D3EC445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008" t="49276" r="59529" b="13768"/>
          <a:stretch/>
        </p:blipFill>
        <p:spPr>
          <a:xfrm>
            <a:off x="1877915" y="3502994"/>
            <a:ext cx="1424421" cy="14376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7F8178-5569-4F8D-B796-7680FA8DB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7854" t="2683" r="5412" b="59890"/>
          <a:stretch/>
        </p:blipFill>
        <p:spPr>
          <a:xfrm>
            <a:off x="4724224" y="1674154"/>
            <a:ext cx="1386626" cy="14559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59BD5B-810F-4AC0-AF36-A42094B884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583" t="50334" r="4640" b="13981"/>
          <a:stretch/>
        </p:blipFill>
        <p:spPr>
          <a:xfrm>
            <a:off x="7927949" y="1717086"/>
            <a:ext cx="1388914" cy="13881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97B96A-56D5-498F-B24B-FD634EBA6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862200" y="5879253"/>
            <a:ext cx="1270685" cy="953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7891E8-47D5-4513-B660-385244B39EFF}"/>
              </a:ext>
            </a:extLst>
          </p:cNvPr>
          <p:cNvSpPr txBox="1"/>
          <p:nvPr/>
        </p:nvSpPr>
        <p:spPr>
          <a:xfrm>
            <a:off x="6621319" y="3374539"/>
            <a:ext cx="4740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F"/>
                </a:solidFill>
              </a:rPr>
              <a:t>When issues are more important to others than yourself to satisfy others and maintain cooperation.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F"/>
                </a:solidFill>
              </a:rPr>
              <a:t>To build social credits for later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F"/>
                </a:solidFill>
              </a:rPr>
              <a:t>To minimizing loss when you are outmatched and losing.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F"/>
                </a:solidFill>
              </a:rPr>
              <a:t>When harmony and stability are especially important.</a:t>
            </a:r>
            <a:endParaRPr lang="en-IN" b="1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9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5971800" cy="830997"/>
          </a:xfrm>
        </p:spPr>
        <p:txBody>
          <a:bodyPr/>
          <a:lstStyle/>
          <a:p>
            <a:r>
              <a:rPr lang="en-US" b="1" dirty="0"/>
              <a:t>Conflict Management Techniques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5231E-EEF1-4233-8D39-787B7C3D7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96181" y="1571127"/>
            <a:ext cx="5186822" cy="3890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ACAEC1-4C6C-41B8-8E89-5EAC18498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0390" t="27102" r="32715" b="34586"/>
          <a:stretch/>
        </p:blipFill>
        <p:spPr>
          <a:xfrm>
            <a:off x="3291287" y="2770986"/>
            <a:ext cx="1394953" cy="14903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7C58E0-9432-4057-8C48-24E2A0854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199" t="2299" r="58910" b="59590"/>
          <a:stretch/>
        </p:blipFill>
        <p:spPr>
          <a:xfrm>
            <a:off x="1888963" y="1698987"/>
            <a:ext cx="1450754" cy="1406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91C3E0-15D5-4499-9740-68D3EC445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008" t="49276" r="59529" b="13768"/>
          <a:stretch/>
        </p:blipFill>
        <p:spPr>
          <a:xfrm>
            <a:off x="1877915" y="3502994"/>
            <a:ext cx="1424421" cy="14376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7F8178-5569-4F8D-B796-7680FA8DB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7854" t="2683" r="5412" b="59890"/>
          <a:stretch/>
        </p:blipFill>
        <p:spPr>
          <a:xfrm>
            <a:off x="8065646" y="1571127"/>
            <a:ext cx="1386626" cy="14559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59BD5B-810F-4AC0-AF36-A42094B884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583" t="50334" r="4640" b="13981"/>
          <a:stretch/>
        </p:blipFill>
        <p:spPr>
          <a:xfrm>
            <a:off x="4783549" y="3527747"/>
            <a:ext cx="1388914" cy="13881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97B96A-56D5-498F-B24B-FD634EBA6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862200" y="5879253"/>
            <a:ext cx="1270685" cy="953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2D402-F705-4E41-93BA-364B3866AC2B}"/>
              </a:ext>
            </a:extLst>
          </p:cNvPr>
          <p:cNvSpPr txBox="1"/>
          <p:nvPr/>
        </p:nvSpPr>
        <p:spPr>
          <a:xfrm>
            <a:off x="6889072" y="3502994"/>
            <a:ext cx="4803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3300"/>
                </a:solidFill>
              </a:rPr>
              <a:t>To find and integrative solution when both sets of concerns are too important to be compromised.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3300"/>
                </a:solidFill>
              </a:rPr>
              <a:t>When your objective is to learn.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3300"/>
                </a:solidFill>
              </a:rPr>
              <a:t>To merge insights from people with different perspectives.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3300"/>
                </a:solidFill>
              </a:rPr>
              <a:t>To gain commitment by incorporating in to a consensus.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6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5971800" cy="830997"/>
          </a:xfrm>
        </p:spPr>
        <p:txBody>
          <a:bodyPr/>
          <a:lstStyle/>
          <a:p>
            <a:r>
              <a:rPr lang="en-US" b="1" dirty="0"/>
              <a:t>Conflict Management Techniques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18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5231E-EEF1-4233-8D39-787B7C3D7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96181" y="1571127"/>
            <a:ext cx="5186822" cy="3890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ACAEC1-4C6C-41B8-8E89-5EAC18498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0390" t="27102" r="32715" b="34586"/>
          <a:stretch/>
        </p:blipFill>
        <p:spPr>
          <a:xfrm>
            <a:off x="8048463" y="1571127"/>
            <a:ext cx="1394953" cy="14903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7C58E0-9432-4057-8C48-24E2A0854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199" t="2299" r="58910" b="59590"/>
          <a:stretch/>
        </p:blipFill>
        <p:spPr>
          <a:xfrm>
            <a:off x="1888963" y="1698987"/>
            <a:ext cx="1450754" cy="1406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91C3E0-15D5-4499-9740-68D3EC445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008" t="49276" r="59529" b="13768"/>
          <a:stretch/>
        </p:blipFill>
        <p:spPr>
          <a:xfrm>
            <a:off x="1877915" y="3502994"/>
            <a:ext cx="1424421" cy="14376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7F8178-5569-4F8D-B796-7680FA8DB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7854" t="2683" r="5412" b="59890"/>
          <a:stretch/>
        </p:blipFill>
        <p:spPr>
          <a:xfrm>
            <a:off x="4742041" y="1661008"/>
            <a:ext cx="1386626" cy="14559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59BD5B-810F-4AC0-AF36-A42094B884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8583" t="50334" r="4640" b="13981"/>
          <a:stretch/>
        </p:blipFill>
        <p:spPr>
          <a:xfrm>
            <a:off x="4783549" y="3527747"/>
            <a:ext cx="1388914" cy="13881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97B96A-56D5-498F-B24B-FD634EBA6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862200" y="5879253"/>
            <a:ext cx="1270685" cy="953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099BD-80BC-4DF4-9AB0-5826A70CCF43}"/>
              </a:ext>
            </a:extLst>
          </p:cNvPr>
          <p:cNvSpPr txBox="1"/>
          <p:nvPr/>
        </p:nvSpPr>
        <p:spPr>
          <a:xfrm>
            <a:off x="6798279" y="3177248"/>
            <a:ext cx="4742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5050"/>
                </a:solidFill>
              </a:rPr>
              <a:t>When Opponents with equal power are committed to mutually exclusive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5050"/>
                </a:solidFill>
              </a:rPr>
              <a:t>To achieve temporary settlements to complex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5050"/>
                </a:solidFill>
              </a:rPr>
              <a:t>To arrive at expedients situations under time pressure.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5050"/>
                </a:solidFill>
              </a:rPr>
              <a:t>As a back-up when collaboration or competition is unsuccessful</a:t>
            </a:r>
            <a:endParaRPr lang="en-IN" b="1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6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boy in front of library stacks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14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F994D-935B-4459-9921-3A99D37B4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740" y="1984159"/>
            <a:ext cx="6768118" cy="4873841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37" y="563094"/>
            <a:ext cx="4379976" cy="988600"/>
          </a:xfrm>
        </p:spPr>
        <p:txBody>
          <a:bodyPr/>
          <a:lstStyle/>
          <a:p>
            <a:r>
              <a:rPr lang="en-US" dirty="0">
                <a:solidFill>
                  <a:srgbClr val="114263"/>
                </a:solidFill>
              </a:rPr>
              <a:t>Let’s Define Conflict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971" y="2001131"/>
            <a:ext cx="4835474" cy="2482092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According to </a:t>
            </a:r>
            <a:r>
              <a:rPr lang="en-US" dirty="0">
                <a:solidFill>
                  <a:srgbClr val="FF006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David L. Austin,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Conflict is the disagreement between two or more individuals or groups, with which each individual or group trying to gain acceptance of its views or objectives over others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988" y="130629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234920-3AD7-1CE8-7B31-FCBD93240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906" y="1643091"/>
            <a:ext cx="1776082" cy="1776082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26A6A-83AB-DCBF-E183-C1C9F2F0D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02" y="3457897"/>
            <a:ext cx="2031195" cy="1852888"/>
          </a:xfrm>
          <a:prstGeom prst="ellipse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9CFCD2-4724-D51F-5107-5CE2D17E0150}"/>
              </a:ext>
            </a:extLst>
          </p:cNvPr>
          <p:cNvSpPr/>
          <p:nvPr/>
        </p:nvSpPr>
        <p:spPr>
          <a:xfrm>
            <a:off x="6823031" y="4021558"/>
            <a:ext cx="52573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rgbClr val="FF5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Follet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simply defines conflict as ,”the appearance of difference, difference of opinions, of interest</a:t>
            </a:r>
          </a:p>
        </p:txBody>
      </p: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  <p:bldP spid="12" grpId="1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LOREM IPSUM DOLOR SIT AMET, CONSECTETUER ADIPISCING ELIT.15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Picture Placeholder 4" descr="group of students at graduation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/>
          <a:lstStyle/>
          <a:p>
            <a:r>
              <a:rPr lang="en-US" b="0" dirty="0"/>
              <a:t>THANK YOU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0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Content Placeholder 95" descr="Receiver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86" name="Text Placeholder 85" descr="user phone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Content Placeholder 97" descr="Envelope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user email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Content Placeholder 99" descr="Link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8" name="Text Placeholder 87" descr="user website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91183" y="4367217"/>
              <a:ext cx="6431009" cy="1190205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Changing Views of Conflict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3011" y="4528967"/>
            <a:ext cx="5049510" cy="5212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Traditional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Human relation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Modern View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62" y="0"/>
            <a:ext cx="12192001" cy="68580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13" y="-139823"/>
            <a:ext cx="4651367" cy="2376360"/>
          </a:xfrm>
        </p:spPr>
        <p:txBody>
          <a:bodyPr/>
          <a:lstStyle/>
          <a:p>
            <a:r>
              <a:rPr lang="en-US" dirty="0"/>
              <a:t>Dysfunctional Conflict</a:t>
            </a:r>
          </a:p>
        </p:txBody>
      </p:sp>
      <p:sp>
        <p:nvSpPr>
          <p:cNvPr id="10" name="Title 33" descr="title">
            <a:extLst>
              <a:ext uri="{FF2B5EF4-FFF2-40B4-BE49-F238E27FC236}">
                <a16:creationId xmlns:a16="http://schemas.microsoft.com/office/drawing/2014/main" id="{505E499B-2808-4507-ADFD-128CE225E29C}"/>
              </a:ext>
            </a:extLst>
          </p:cNvPr>
          <p:cNvSpPr txBox="1">
            <a:spLocks/>
          </p:cNvSpPr>
          <p:nvPr/>
        </p:nvSpPr>
        <p:spPr>
          <a:xfrm>
            <a:off x="428238" y="-525943"/>
            <a:ext cx="4433855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Functional Conflict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FB88D-C4C2-4A6B-83BC-445A121B9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899" y="2578608"/>
            <a:ext cx="3822789" cy="4096512"/>
          </a:xfrm>
        </p:spPr>
        <p:txBody>
          <a:bodyPr/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Release of tension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Analytical thinking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Group Cohesiveness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Competition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Challenges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Stimulation for Change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Identification of Weakness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Awareness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High Quality decisions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Enjoyment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B55DD1-F334-4B5C-97DA-0A4CBFDCF23F}"/>
              </a:ext>
            </a:extLst>
          </p:cNvPr>
          <p:cNvSpPr txBox="1">
            <a:spLocks/>
          </p:cNvSpPr>
          <p:nvPr/>
        </p:nvSpPr>
        <p:spPr>
          <a:xfrm>
            <a:off x="7128675" y="2602992"/>
            <a:ext cx="3822789" cy="4096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High employee turnover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Tensions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Dissatisfaction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Climate of distrust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Personal Vs Organizational goal</a:t>
            </a:r>
          </a:p>
          <a:p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68580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EAFF514-3FC4-4F59-A0F3-17A2D7E5B00B}"/>
              </a:ext>
            </a:extLst>
          </p:cNvPr>
          <p:cNvCxnSpPr>
            <a:cxnSpLocks/>
          </p:cNvCxnSpPr>
          <p:nvPr/>
        </p:nvCxnSpPr>
        <p:spPr>
          <a:xfrm flipV="1">
            <a:off x="3723822" y="1464816"/>
            <a:ext cx="0" cy="356882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246789-666A-4234-B5D2-AD9D7FA779F8}"/>
              </a:ext>
            </a:extLst>
          </p:cNvPr>
          <p:cNvCxnSpPr>
            <a:cxnSpLocks/>
          </p:cNvCxnSpPr>
          <p:nvPr/>
        </p:nvCxnSpPr>
        <p:spPr>
          <a:xfrm flipV="1">
            <a:off x="3701897" y="5033640"/>
            <a:ext cx="5442103" cy="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65C7E71-0386-4DE0-9B57-D334154020AB}"/>
              </a:ext>
            </a:extLst>
          </p:cNvPr>
          <p:cNvSpPr/>
          <p:nvPr/>
        </p:nvSpPr>
        <p:spPr>
          <a:xfrm rot="16200000">
            <a:off x="5006927" y="1411450"/>
            <a:ext cx="2547877" cy="3968497"/>
          </a:xfrm>
          <a:custGeom>
            <a:avLst/>
            <a:gdLst>
              <a:gd name="connsiteX0" fmla="*/ 0 w 3329131"/>
              <a:gd name="connsiteY0" fmla="*/ 1651247 h 1651247"/>
              <a:gd name="connsiteX1" fmla="*/ 3329127 w 3329131"/>
              <a:gd name="connsiteY1" fmla="*/ 568171 h 1651247"/>
              <a:gd name="connsiteX2" fmla="*/ 26633 w 3329131"/>
              <a:gd name="connsiteY2" fmla="*/ 0 h 1651247"/>
              <a:gd name="connsiteX3" fmla="*/ 26633 w 3329131"/>
              <a:gd name="connsiteY3" fmla="*/ 0 h 165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131" h="1651247">
                <a:moveTo>
                  <a:pt x="0" y="1651247"/>
                </a:moveTo>
                <a:cubicBezTo>
                  <a:pt x="1662344" y="1247313"/>
                  <a:pt x="3324688" y="843379"/>
                  <a:pt x="3329127" y="568171"/>
                </a:cubicBezTo>
                <a:cubicBezTo>
                  <a:pt x="3333566" y="292963"/>
                  <a:pt x="26633" y="0"/>
                  <a:pt x="26633" y="0"/>
                </a:cubicBezTo>
                <a:lnTo>
                  <a:pt x="26633" y="0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A3895C-DF5F-4C00-A985-936C6CB7686C}"/>
              </a:ext>
            </a:extLst>
          </p:cNvPr>
          <p:cNvSpPr txBox="1"/>
          <p:nvPr/>
        </p:nvSpPr>
        <p:spPr>
          <a:xfrm>
            <a:off x="2777425" y="1741308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CF1E69-8C5F-4303-8EE6-FF7E908A2E8A}"/>
              </a:ext>
            </a:extLst>
          </p:cNvPr>
          <p:cNvSpPr txBox="1"/>
          <p:nvPr/>
        </p:nvSpPr>
        <p:spPr>
          <a:xfrm>
            <a:off x="2936355" y="4627460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107941-48F8-4CD9-8989-1CA836FDC546}"/>
              </a:ext>
            </a:extLst>
          </p:cNvPr>
          <p:cNvSpPr txBox="1"/>
          <p:nvPr/>
        </p:nvSpPr>
        <p:spPr>
          <a:xfrm>
            <a:off x="7918881" y="5208518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A7545F-4FC9-4668-B33B-97D4BA75628B}"/>
              </a:ext>
            </a:extLst>
          </p:cNvPr>
          <p:cNvSpPr txBox="1"/>
          <p:nvPr/>
        </p:nvSpPr>
        <p:spPr>
          <a:xfrm>
            <a:off x="3636974" y="5208518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19A99D-6460-4DE1-A672-73C9D907A91B}"/>
              </a:ext>
            </a:extLst>
          </p:cNvPr>
          <p:cNvSpPr txBox="1"/>
          <p:nvPr/>
        </p:nvSpPr>
        <p:spPr>
          <a:xfrm>
            <a:off x="5154011" y="5792226"/>
            <a:ext cx="23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Of Conflict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499E60-257F-43C6-8FAA-0168A4E5932B}"/>
              </a:ext>
            </a:extLst>
          </p:cNvPr>
          <p:cNvSpPr txBox="1"/>
          <p:nvPr/>
        </p:nvSpPr>
        <p:spPr>
          <a:xfrm rot="16200000">
            <a:off x="782108" y="2879896"/>
            <a:ext cx="295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Productivity/Performance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2B41"/>
                </a:solidFill>
                <a:latin typeface="Cooper Black" panose="0208090404030B020404" pitchFamily="18" charset="0"/>
              </a:rPr>
              <a:t>Types Of Conflict….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8FA7EB-0181-4364-BB13-EDA8D3DF6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002" y="1404436"/>
            <a:ext cx="2834640" cy="3368675"/>
          </a:xfrm>
        </p:spPr>
        <p:txBody>
          <a:bodyPr/>
          <a:lstStyle/>
          <a:p>
            <a:r>
              <a:rPr lang="en-US" sz="20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Individual level Conflict</a:t>
            </a:r>
            <a:endParaRPr lang="en-IN" sz="1800" b="1" dirty="0">
              <a:solidFill>
                <a:srgbClr val="00B050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3DA7ECE-A101-4076-A45B-8011250865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32880" y="1404436"/>
            <a:ext cx="2834640" cy="3368675"/>
          </a:xfrm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Group Level Conflict</a:t>
            </a:r>
            <a:endParaRPr lang="en-IN" sz="2000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1A7A2D5-BEC2-45E6-B4B6-AFB577BE2AF9}"/>
              </a:ext>
            </a:extLst>
          </p:cNvPr>
          <p:cNvSpPr txBox="1">
            <a:spLocks/>
          </p:cNvSpPr>
          <p:nvPr/>
        </p:nvSpPr>
        <p:spPr>
          <a:xfrm>
            <a:off x="8135224" y="2717802"/>
            <a:ext cx="2834640" cy="3368675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16A7356C-B9A4-4FDA-BAB5-D04557FB20DA}"/>
              </a:ext>
            </a:extLst>
          </p:cNvPr>
          <p:cNvSpPr txBox="1">
            <a:spLocks/>
          </p:cNvSpPr>
          <p:nvPr/>
        </p:nvSpPr>
        <p:spPr>
          <a:xfrm>
            <a:off x="6418668" y="1388436"/>
            <a:ext cx="2834640" cy="3368675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Organisational Level Conflict</a:t>
            </a: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Individual level Conflict</a:t>
            </a:r>
            <a:endParaRPr lang="en-IN" sz="2000" b="1" dirty="0">
              <a:solidFill>
                <a:srgbClr val="00B050"/>
              </a:solidFill>
              <a:latin typeface="Avenir Next LT Pro Light" panose="020B03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u="sng" dirty="0">
                <a:latin typeface="Arial Black" panose="020B0A04020102020204" pitchFamily="34" charset="0"/>
              </a:rPr>
              <a:t>Goal Conflict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Approach-Approach Goal Conflict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1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Approach-Avoidance  Goal Conflict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Avoidance-Avoidance  Goal Conflict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7" y="2717803"/>
            <a:ext cx="3221605" cy="3368675"/>
          </a:xfrm>
        </p:spPr>
        <p:txBody>
          <a:bodyPr/>
          <a:lstStyle/>
          <a:p>
            <a:r>
              <a:rPr lang="en-US" sz="2000" u="sng" dirty="0">
                <a:latin typeface="Arial Black" panose="020B0A04020102020204" pitchFamily="34" charset="0"/>
              </a:rPr>
              <a:t>Role Conflict</a:t>
            </a:r>
            <a:r>
              <a:rPr lang="en-US" sz="2000" dirty="0">
                <a:latin typeface="Arial Black" panose="020B0A04020102020204" pitchFamily="34" charset="0"/>
              </a:rPr>
              <a:t>.</a:t>
            </a:r>
          </a:p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1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Intra-sender Role Conflict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B2606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Inter-sender Role Conflict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1142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Self Role Conflict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1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 Role Conflict</a:t>
            </a: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1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8FA56-A396-403B-BF1C-81B0C716266A}"/>
              </a:ext>
            </a:extLst>
          </p:cNvPr>
          <p:cNvSpPr txBox="1"/>
          <p:nvPr/>
        </p:nvSpPr>
        <p:spPr>
          <a:xfrm rot="16200000">
            <a:off x="5694084" y="3813915"/>
            <a:ext cx="4497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Edwardian Script ITC" panose="030303020407070D0804" pitchFamily="66" charset="0"/>
              </a:rPr>
              <a:t>Intra-Personal</a:t>
            </a:r>
            <a:r>
              <a:rPr lang="en-US" sz="44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 Conflict</a:t>
            </a:r>
            <a:endParaRPr lang="en-IN" sz="4400" dirty="0">
              <a:solidFill>
                <a:srgbClr val="00B05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Inter-Personal Conflict</a:t>
            </a:r>
          </a:p>
        </p:txBody>
      </p:sp>
      <p:pic>
        <p:nvPicPr>
          <p:cNvPr id="40" name="Content Placeholder 79" descr="Open Book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099" y="1733627"/>
            <a:ext cx="3888789" cy="2746933"/>
          </a:xfrm>
          <a:solidFill>
            <a:srgbClr val="0B2B41">
              <a:alpha val="65000"/>
            </a:srgbClr>
          </a:solidFill>
        </p:spPr>
        <p:txBody>
          <a:bodyPr/>
          <a:lstStyle/>
          <a:p>
            <a:r>
              <a:rPr lang="en-US" sz="2000" dirty="0"/>
              <a:t>Personality differences</a:t>
            </a:r>
          </a:p>
          <a:p>
            <a:r>
              <a:rPr lang="en-US" sz="2000" dirty="0"/>
              <a:t>Ego states</a:t>
            </a:r>
          </a:p>
          <a:p>
            <a:r>
              <a:rPr lang="en-US" sz="2000" dirty="0"/>
              <a:t>Values and interest differences</a:t>
            </a:r>
          </a:p>
          <a:p>
            <a:r>
              <a:rPr lang="en-US" sz="2000" dirty="0"/>
              <a:t>Differences in perception</a:t>
            </a:r>
          </a:p>
          <a:p>
            <a:r>
              <a:rPr lang="en-US" sz="2000" dirty="0"/>
              <a:t>Power and position Differences</a:t>
            </a:r>
          </a:p>
          <a:p>
            <a:r>
              <a:rPr lang="en-US" sz="2000" dirty="0"/>
              <a:t>Resources Limitation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EF74B-2470-4589-BEB7-8220D227F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819" y="4065974"/>
            <a:ext cx="3888788" cy="22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Level Conflict</a:t>
            </a:r>
          </a:p>
        </p:txBody>
      </p:sp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83582" y="1879838"/>
            <a:ext cx="2377440" cy="3368675"/>
          </a:xfrm>
        </p:spPr>
        <p:txBody>
          <a:bodyPr/>
          <a:lstStyle/>
          <a:p>
            <a:r>
              <a:rPr lang="en-US" sz="2000" b="1" u="sng" dirty="0">
                <a:solidFill>
                  <a:srgbClr val="FFFF00"/>
                </a:solidFill>
              </a:rPr>
              <a:t>Intra- Group Conflict</a:t>
            </a:r>
          </a:p>
          <a:p>
            <a:endParaRPr lang="en-US" sz="2000" u="sng" dirty="0">
              <a:solidFill>
                <a:srgbClr val="00B0F0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Similar to Interpersonal Conflict.</a:t>
            </a:r>
          </a:p>
        </p:txBody>
      </p:sp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88591" y="1873907"/>
            <a:ext cx="4038989" cy="3790046"/>
          </a:xfrm>
        </p:spPr>
        <p:txBody>
          <a:bodyPr/>
          <a:lstStyle/>
          <a:p>
            <a:r>
              <a:rPr lang="en-US" sz="2000" b="1" u="sng" dirty="0">
                <a:solidFill>
                  <a:srgbClr val="00B0F0"/>
                </a:solidFill>
              </a:rPr>
              <a:t>Inter-Group Conflict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Incompatibility 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Task Interdependence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Resource Allocation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Competitive incentives and Reward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Line And Staff Conflict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Differences in Value and Perception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716D6-8F28-4CB9-8491-510D30DF2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6469" y="3313665"/>
            <a:ext cx="5554462" cy="32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575C36-314A-42CB-9114-6E0CE4AB27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2955</TotalTime>
  <Words>659</Words>
  <Application>Microsoft Office PowerPoint</Application>
  <PresentationFormat>Widescreen</PresentationFormat>
  <Paragraphs>155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Aharoni</vt:lpstr>
      <vt:lpstr>Arial</vt:lpstr>
      <vt:lpstr>Arial Black</vt:lpstr>
      <vt:lpstr>Avenir Next LT Pro Light</vt:lpstr>
      <vt:lpstr>Calibri</vt:lpstr>
      <vt:lpstr>Calibri Light</vt:lpstr>
      <vt:lpstr>Cooper Black</vt:lpstr>
      <vt:lpstr>Corbel</vt:lpstr>
      <vt:lpstr>Edwardian Script ITC</vt:lpstr>
      <vt:lpstr>Office Theme</vt:lpstr>
      <vt:lpstr>Organizational Conflict &amp; Management.</vt:lpstr>
      <vt:lpstr>Let’s Define Conflict</vt:lpstr>
      <vt:lpstr>Changing Views of Conflict</vt:lpstr>
      <vt:lpstr>Dysfunctional Conflict</vt:lpstr>
      <vt:lpstr>PowerPoint Presentation</vt:lpstr>
      <vt:lpstr>Types Of Conflict….</vt:lpstr>
      <vt:lpstr>Individual level Conflict</vt:lpstr>
      <vt:lpstr>Inter-Personal Conflict</vt:lpstr>
      <vt:lpstr>Group Level Conflict</vt:lpstr>
      <vt:lpstr>Causes of Conflict</vt:lpstr>
      <vt:lpstr>Stages Of Conflict</vt:lpstr>
      <vt:lpstr>Preventive Measure</vt:lpstr>
      <vt:lpstr>Conflict Management/Resolution Techniques</vt:lpstr>
      <vt:lpstr>Conflict Management Techniques</vt:lpstr>
      <vt:lpstr>Conflict Management Techniques</vt:lpstr>
      <vt:lpstr>Conflict Management Techniques</vt:lpstr>
      <vt:lpstr>Conflict Management Techniques</vt:lpstr>
      <vt:lpstr>Conflict Management Techniques</vt:lpstr>
      <vt:lpstr>LOREM IPSUM DOLOR SIT AMET, CONSECTETUER ADIPISCING ELIT. 14</vt:lpstr>
      <vt:lpstr>LOREM IPSUM DOLOR SIT AMET, CONSECTETUER ADIPISCING ELIT.15 </vt:lpstr>
      <vt:lpstr>LOREM IPSUM DOLOR SIT AMET, CONSECTETUER ADIPISCING ELIT.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Organizational Conflict &amp; Management.</dc:title>
  <dc:creator>prasant709809@gmail.com</dc:creator>
  <cp:lastModifiedBy>prasant barla</cp:lastModifiedBy>
  <cp:revision>18</cp:revision>
  <dcterms:created xsi:type="dcterms:W3CDTF">2021-11-17T09:12:05Z</dcterms:created>
  <dcterms:modified xsi:type="dcterms:W3CDTF">2023-03-22T05:29:50Z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